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4" r:id="rId1"/>
  </p:sldMasterIdLst>
  <p:sldIdLst>
    <p:sldId id="275" r:id="rId2"/>
    <p:sldId id="279" r:id="rId3"/>
    <p:sldId id="277" r:id="rId4"/>
    <p:sldId id="278" r:id="rId5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C2F4"/>
    <a:srgbClr val="A8BC44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50" autoAdjust="0"/>
    <p:restoredTop sz="94660" autoAdjust="0"/>
  </p:normalViewPr>
  <p:slideViewPr>
    <p:cSldViewPr snapToGrid="0">
      <p:cViewPr varScale="1">
        <p:scale>
          <a:sx n="110" d="100"/>
          <a:sy n="110" d="100"/>
        </p:scale>
        <p:origin x="486" y="1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999D3DF-2B33-4DDF-9BB9-3721C6205718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77B8CEB-DA50-47EA-BB1D-530DAEBC2B8D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5C50F0A-2BF5-45C8-98B7-A60A04C66230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4810AE-C37F-4103-ACE1-784769243573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D94303A-71AF-4FA1-AA54-75F6ECDCBC02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51B12D-A0E2-4FAE-A751-E11BCC362E62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D3939A1-7CDC-4950-A4DB-AE0B0BC62972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FBF3BEB-6E46-425A-A5BC-6BFADD005CBB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DF66FE5-1AA8-4BD6-B881-11E2F6DE98A8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2CEE04F-4608-4F9A-BD98-FF3C42F121B4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DB8592-488B-4586-81A5-A55AFACB5A11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8630D6-B2B8-42E8-878C-FDD828CC0F17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28298C6-1B07-4599-B2BD-892D8BC40C52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328DFC4-172F-4034-A4E1-051E7DAAAE68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29E1FA-0B1C-4FDA-85FC-89CCAD8A50C2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99286CE-1246-4105-A7AA-4CD0BAA264DB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45ED255-AD92-4913-ACA0-FC74A7CE808D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2C2A3C-5020-469A-8E42-6FC91E906DB5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7BD1FBC-B9BC-4940-BC91-63ECC2C413EF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BFAAAB-522E-4D92-945B-4A17B7CC76DD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555CC3-3EFA-4D29-9CB9-BDDC57854703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D92214-3EDE-44FA-915A-5E164B1A5B36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5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FC92812C-6E3A-4FA9-81E2-3EB0207C182B}" type="datetimeFigureOut">
              <a:rPr lang="en-US" smtClean="0"/>
              <a:pPr>
                <a:defRPr/>
              </a:pPr>
              <a:t>12/7/2024</a:t>
            </a:fld>
            <a:endParaRPr lang="en-US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623B0C1-37CE-40A0-9079-5DD100CCDD21}" type="slidenum">
              <a:rPr lang="en-US" altLang="ru-RU" smtClean="0"/>
              <a:pPr>
                <a:defRPr/>
              </a:pPr>
              <a:t>‹#›</a:t>
            </a:fld>
            <a:endParaRPr lang="en-US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48" r:id="rId4"/>
    <p:sldLayoutId id="2147483849" r:id="rId5"/>
    <p:sldLayoutId id="2147483850" r:id="rId6"/>
    <p:sldLayoutId id="2147483851" r:id="rId7"/>
    <p:sldLayoutId id="2147483852" r:id="rId8"/>
    <p:sldLayoutId id="2147483853" r:id="rId9"/>
    <p:sldLayoutId id="2147483854" r:id="rId10"/>
    <p:sldLayoutId id="214748385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Дима З\Фото\Охота\охота 2015\IMG_2184.JPG"/>
          <p:cNvPicPr>
            <a:picLocks noChangeAspect="1" noChangeArrowheads="1"/>
          </p:cNvPicPr>
          <p:nvPr/>
        </p:nvPicPr>
        <p:blipFill>
          <a:blip r:embed="rId2"/>
          <a:srcRect t="47719" r="20384" b="42655"/>
          <a:stretch>
            <a:fillRect/>
          </a:stretch>
        </p:blipFill>
        <p:spPr bwMode="auto">
          <a:xfrm>
            <a:off x="0" y="6124353"/>
            <a:ext cx="12192000" cy="733647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24358" y="0"/>
            <a:ext cx="9366250" cy="828232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b="1" dirty="0" smtClean="0"/>
              <a:t>Программа полета</a:t>
            </a:r>
            <a:endParaRPr lang="ru-RU" b="1" dirty="0"/>
          </a:p>
        </p:txBody>
      </p:sp>
      <p:sp>
        <p:nvSpPr>
          <p:cNvPr id="18" name="Полилиния 17"/>
          <p:cNvSpPr/>
          <p:nvPr/>
        </p:nvSpPr>
        <p:spPr>
          <a:xfrm>
            <a:off x="1562984" y="1924493"/>
            <a:ext cx="6858001" cy="4279605"/>
          </a:xfrm>
          <a:custGeom>
            <a:avLst/>
            <a:gdLst>
              <a:gd name="connsiteX0" fmla="*/ 0 w 5823098"/>
              <a:gd name="connsiteY0" fmla="*/ 3265968 h 3441405"/>
              <a:gd name="connsiteX1" fmla="*/ 318977 w 5823098"/>
              <a:gd name="connsiteY1" fmla="*/ 1819940 h 3441405"/>
              <a:gd name="connsiteX2" fmla="*/ 1222744 w 5823098"/>
              <a:gd name="connsiteY2" fmla="*/ 650358 h 3441405"/>
              <a:gd name="connsiteX3" fmla="*/ 2700670 w 5823098"/>
              <a:gd name="connsiteY3" fmla="*/ 54935 h 3441405"/>
              <a:gd name="connsiteX4" fmla="*/ 4082903 w 5823098"/>
              <a:gd name="connsiteY4" fmla="*/ 320749 h 3441405"/>
              <a:gd name="connsiteX5" fmla="*/ 5039833 w 5823098"/>
              <a:gd name="connsiteY5" fmla="*/ 1107558 h 3441405"/>
              <a:gd name="connsiteX6" fmla="*/ 5699051 w 5823098"/>
              <a:gd name="connsiteY6" fmla="*/ 2425996 h 3441405"/>
              <a:gd name="connsiteX7" fmla="*/ 5784112 w 5823098"/>
              <a:gd name="connsiteY7" fmla="*/ 3287233 h 3441405"/>
              <a:gd name="connsiteX8" fmla="*/ 5794744 w 5823098"/>
              <a:gd name="connsiteY8" fmla="*/ 3351028 h 3441405"/>
              <a:gd name="connsiteX9" fmla="*/ 5805377 w 5823098"/>
              <a:gd name="connsiteY9" fmla="*/ 3351028 h 3441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23098" h="3441405">
                <a:moveTo>
                  <a:pt x="0" y="3265968"/>
                </a:moveTo>
                <a:cubicBezTo>
                  <a:pt x="57593" y="2760921"/>
                  <a:pt x="115186" y="2255875"/>
                  <a:pt x="318977" y="1819940"/>
                </a:cubicBezTo>
                <a:cubicBezTo>
                  <a:pt x="522768" y="1384005"/>
                  <a:pt x="825795" y="944525"/>
                  <a:pt x="1222744" y="650358"/>
                </a:cubicBezTo>
                <a:cubicBezTo>
                  <a:pt x="1619693" y="356191"/>
                  <a:pt x="2223977" y="109870"/>
                  <a:pt x="2700670" y="54935"/>
                </a:cubicBezTo>
                <a:cubicBezTo>
                  <a:pt x="3177363" y="0"/>
                  <a:pt x="3693043" y="145312"/>
                  <a:pt x="4082903" y="320749"/>
                </a:cubicBezTo>
                <a:cubicBezTo>
                  <a:pt x="4472764" y="496186"/>
                  <a:pt x="4770475" y="756684"/>
                  <a:pt x="5039833" y="1107558"/>
                </a:cubicBezTo>
                <a:cubicBezTo>
                  <a:pt x="5309191" y="1458432"/>
                  <a:pt x="5575005" y="2062717"/>
                  <a:pt x="5699051" y="2425996"/>
                </a:cubicBezTo>
                <a:cubicBezTo>
                  <a:pt x="5823098" y="2789275"/>
                  <a:pt x="5768163" y="3133061"/>
                  <a:pt x="5784112" y="3287233"/>
                </a:cubicBezTo>
                <a:cubicBezTo>
                  <a:pt x="5800061" y="3441405"/>
                  <a:pt x="5791200" y="3340396"/>
                  <a:pt x="5794744" y="3351028"/>
                </a:cubicBezTo>
                <a:cubicBezTo>
                  <a:pt x="5798288" y="3361660"/>
                  <a:pt x="5801832" y="3356344"/>
                  <a:pt x="5805377" y="3351028"/>
                </a:cubicBezTo>
              </a:path>
            </a:pathLst>
          </a:cu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3550360">
            <a:off x="3149110" y="2130842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1438027">
            <a:off x="1863845" y="3597825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>
            <a:off x="1446028" y="5273749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71" t="84257" r="74619" b="6346"/>
          <a:stretch>
            <a:fillRect/>
          </a:stretch>
        </p:blipFill>
        <p:spPr bwMode="auto">
          <a:xfrm rot="4025146">
            <a:off x="4757984" y="1785668"/>
            <a:ext cx="337836" cy="522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4054" t="67435" b="-1511"/>
          <a:stretch>
            <a:fillRect/>
          </a:stretch>
        </p:blipFill>
        <p:spPr bwMode="auto">
          <a:xfrm rot="4940344">
            <a:off x="5388365" y="1652736"/>
            <a:ext cx="244798" cy="38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2517" t="93808" r="75569" b="3914"/>
          <a:stretch>
            <a:fillRect/>
          </a:stretch>
        </p:blipFill>
        <p:spPr bwMode="auto">
          <a:xfrm rot="14855305">
            <a:off x="5082809" y="1792822"/>
            <a:ext cx="321103" cy="220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6868685" y="2315038"/>
            <a:ext cx="520502" cy="1093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6249" t="66647"/>
          <a:stretch>
            <a:fillRect/>
          </a:stretch>
        </p:blipFill>
        <p:spPr bwMode="auto">
          <a:xfrm rot="6050388">
            <a:off x="8320782" y="5952624"/>
            <a:ext cx="234263" cy="375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Прямая со стрелкой 35"/>
          <p:cNvCxnSpPr/>
          <p:nvPr/>
        </p:nvCxnSpPr>
        <p:spPr>
          <a:xfrm>
            <a:off x="5103628" y="2052084"/>
            <a:ext cx="0" cy="4061637"/>
          </a:xfrm>
          <a:prstGeom prst="straightConnector1">
            <a:avLst/>
          </a:prstGeom>
          <a:ln w="28575">
            <a:headEnd type="stealth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68"/>
          <p:cNvSpPr txBox="1">
            <a:spLocks noChangeArrowheads="1"/>
          </p:cNvSpPr>
          <p:nvPr/>
        </p:nvSpPr>
        <p:spPr bwMode="auto">
          <a:xfrm>
            <a:off x="3349256" y="3737868"/>
            <a:ext cx="1833204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Фактическая высота выведения</a:t>
            </a:r>
            <a:endParaRPr lang="ru-RU" altLang="ru-RU" sz="1600" b="1" dirty="0"/>
          </a:p>
        </p:txBody>
      </p:sp>
      <p:cxnSp>
        <p:nvCxnSpPr>
          <p:cNvPr id="43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8161479" y="4010875"/>
            <a:ext cx="1112876" cy="386317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45" name="TextBox 68"/>
          <p:cNvSpPr txBox="1">
            <a:spLocks noChangeArrowheads="1"/>
          </p:cNvSpPr>
          <p:nvPr/>
        </p:nvSpPr>
        <p:spPr bwMode="auto">
          <a:xfrm>
            <a:off x="8658850" y="2151937"/>
            <a:ext cx="2535749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Спуск на парашюте и забор воздуха</a:t>
            </a:r>
            <a:endParaRPr lang="ru-RU" altLang="ru-RU" sz="2000" b="1" dirty="0"/>
          </a:p>
        </p:txBody>
      </p:sp>
      <p:sp>
        <p:nvSpPr>
          <p:cNvPr id="54" name="TextBox 68"/>
          <p:cNvSpPr txBox="1">
            <a:spLocks noChangeArrowheads="1"/>
          </p:cNvSpPr>
          <p:nvPr/>
        </p:nvSpPr>
        <p:spPr bwMode="auto">
          <a:xfrm>
            <a:off x="159489" y="3099913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Выведение</a:t>
            </a:r>
            <a:endParaRPr lang="ru-RU" altLang="ru-RU" sz="1600" b="1" dirty="0"/>
          </a:p>
        </p:txBody>
      </p:sp>
      <p:sp>
        <p:nvSpPr>
          <p:cNvPr id="56" name="TextBox 68"/>
          <p:cNvSpPr txBox="1">
            <a:spLocks noChangeArrowheads="1"/>
          </p:cNvSpPr>
          <p:nvPr/>
        </p:nvSpPr>
        <p:spPr bwMode="auto">
          <a:xfrm>
            <a:off x="2521829" y="1330490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Отделение от РН</a:t>
            </a:r>
            <a:endParaRPr lang="ru-RU" altLang="ru-RU" sz="1600" b="1" dirty="0"/>
          </a:p>
        </p:txBody>
      </p:sp>
      <p:cxnSp>
        <p:nvCxnSpPr>
          <p:cNvPr id="57" name="Прямая соединительная линия 66"/>
          <p:cNvCxnSpPr>
            <a:cxnSpLocks noChangeShapeType="1"/>
          </p:cNvCxnSpPr>
          <p:nvPr/>
        </p:nvCxnSpPr>
        <p:spPr bwMode="auto">
          <a:xfrm>
            <a:off x="4295220" y="1683747"/>
            <a:ext cx="627321" cy="180754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63" name="TextBox 68"/>
          <p:cNvSpPr txBox="1">
            <a:spLocks noChangeArrowheads="1"/>
          </p:cNvSpPr>
          <p:nvPr/>
        </p:nvSpPr>
        <p:spPr bwMode="auto">
          <a:xfrm>
            <a:off x="7846827" y="5637700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Посадка</a:t>
            </a:r>
            <a:endParaRPr lang="ru-RU" altLang="ru-RU" sz="1600" b="1" dirty="0"/>
          </a:p>
        </p:txBody>
      </p:sp>
      <p:pic>
        <p:nvPicPr>
          <p:cNvPr id="42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66035"/>
          <a:stretch>
            <a:fillRect/>
          </a:stretch>
        </p:blipFill>
        <p:spPr bwMode="auto">
          <a:xfrm rot="20620993">
            <a:off x="7735042" y="4719397"/>
            <a:ext cx="535450" cy="382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4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 rot="20393658">
            <a:off x="5969063" y="1196924"/>
            <a:ext cx="254944" cy="1227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2" name="TextBox 68"/>
          <p:cNvSpPr txBox="1">
            <a:spLocks noChangeArrowheads="1"/>
          </p:cNvSpPr>
          <p:nvPr/>
        </p:nvSpPr>
        <p:spPr bwMode="auto">
          <a:xfrm>
            <a:off x="7028123" y="1414991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Раскрытие парашюта</a:t>
            </a:r>
          </a:p>
        </p:txBody>
      </p:sp>
      <p:cxnSp>
        <p:nvCxnSpPr>
          <p:cNvPr id="53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6507124" y="1860982"/>
            <a:ext cx="847970" cy="509478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 rot="1530463">
            <a:off x="8014965" y="3260633"/>
            <a:ext cx="254944" cy="1227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TextBox 68"/>
          <p:cNvSpPr txBox="1">
            <a:spLocks noChangeArrowheads="1"/>
          </p:cNvSpPr>
          <p:nvPr/>
        </p:nvSpPr>
        <p:spPr bwMode="auto">
          <a:xfrm>
            <a:off x="9021075" y="3676063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Отделение парашюта</a:t>
            </a:r>
            <a:endParaRPr lang="ru-RU" altLang="ru-RU" sz="2000" b="1" dirty="0"/>
          </a:p>
        </p:txBody>
      </p:sp>
      <p:cxnSp>
        <p:nvCxnSpPr>
          <p:cNvPr id="30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7509824" y="2555393"/>
            <a:ext cx="1112876" cy="386317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pic>
        <p:nvPicPr>
          <p:cNvPr id="31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66035"/>
          <a:stretch>
            <a:fillRect/>
          </a:stretch>
        </p:blipFill>
        <p:spPr bwMode="auto">
          <a:xfrm rot="946096">
            <a:off x="10768869" y="5848073"/>
            <a:ext cx="535450" cy="382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" name="TextBox 68"/>
          <p:cNvSpPr txBox="1">
            <a:spLocks noChangeArrowheads="1"/>
          </p:cNvSpPr>
          <p:nvPr/>
        </p:nvSpPr>
        <p:spPr bwMode="auto">
          <a:xfrm>
            <a:off x="10122193" y="4771854"/>
            <a:ext cx="197766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Раскрытие </a:t>
            </a:r>
            <a:r>
              <a:rPr lang="ru-RU" altLang="ru-RU" sz="2000" b="1" dirty="0" smtClean="0"/>
              <a:t>лепестков и СП, </a:t>
            </a:r>
            <a:r>
              <a:rPr lang="ru-RU" altLang="ru-RU" sz="2000" b="1" dirty="0" smtClean="0"/>
              <a:t>забор воздуха</a:t>
            </a:r>
            <a:endParaRPr lang="ru-RU" altLang="ru-RU" sz="2000" b="1" dirty="0"/>
          </a:p>
        </p:txBody>
      </p:sp>
      <p:pic>
        <p:nvPicPr>
          <p:cNvPr id="32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66035"/>
          <a:stretch>
            <a:fillRect/>
          </a:stretch>
        </p:blipFill>
        <p:spPr bwMode="auto">
          <a:xfrm rot="20620993">
            <a:off x="6030794" y="2349374"/>
            <a:ext cx="535450" cy="382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11431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0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7" grpId="0"/>
      <p:bldP spid="45" grpId="0"/>
      <p:bldP spid="54" grpId="0"/>
      <p:bldP spid="56" grpId="0"/>
      <p:bldP spid="63" grpId="0"/>
      <p:bldP spid="52" grpId="0"/>
      <p:bldP spid="28" grpId="0"/>
      <p:bldP spid="3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D:\Дима З\Фото\Охота\охота 2015\IMG_2184.JPG"/>
          <p:cNvPicPr>
            <a:picLocks noChangeAspect="1" noChangeArrowheads="1"/>
          </p:cNvPicPr>
          <p:nvPr/>
        </p:nvPicPr>
        <p:blipFill>
          <a:blip r:embed="rId2"/>
          <a:srcRect t="47719" r="20384" b="42655"/>
          <a:stretch>
            <a:fillRect/>
          </a:stretch>
        </p:blipFill>
        <p:spPr bwMode="auto">
          <a:xfrm>
            <a:off x="0" y="6124353"/>
            <a:ext cx="12192000" cy="733647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24358" y="0"/>
            <a:ext cx="9366250" cy="828232"/>
          </a:xfrm>
        </p:spPr>
        <p:txBody>
          <a:bodyPr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b="1" dirty="0" smtClean="0"/>
              <a:t>Программа полета</a:t>
            </a:r>
            <a:endParaRPr lang="ru-RU" b="1" dirty="0"/>
          </a:p>
        </p:txBody>
      </p:sp>
      <p:sp>
        <p:nvSpPr>
          <p:cNvPr id="18" name="Полилиния 17"/>
          <p:cNvSpPr/>
          <p:nvPr/>
        </p:nvSpPr>
        <p:spPr>
          <a:xfrm>
            <a:off x="1562984" y="1924493"/>
            <a:ext cx="6858001" cy="4279605"/>
          </a:xfrm>
          <a:custGeom>
            <a:avLst/>
            <a:gdLst>
              <a:gd name="connsiteX0" fmla="*/ 0 w 5823098"/>
              <a:gd name="connsiteY0" fmla="*/ 3265968 h 3441405"/>
              <a:gd name="connsiteX1" fmla="*/ 318977 w 5823098"/>
              <a:gd name="connsiteY1" fmla="*/ 1819940 h 3441405"/>
              <a:gd name="connsiteX2" fmla="*/ 1222744 w 5823098"/>
              <a:gd name="connsiteY2" fmla="*/ 650358 h 3441405"/>
              <a:gd name="connsiteX3" fmla="*/ 2700670 w 5823098"/>
              <a:gd name="connsiteY3" fmla="*/ 54935 h 3441405"/>
              <a:gd name="connsiteX4" fmla="*/ 4082903 w 5823098"/>
              <a:gd name="connsiteY4" fmla="*/ 320749 h 3441405"/>
              <a:gd name="connsiteX5" fmla="*/ 5039833 w 5823098"/>
              <a:gd name="connsiteY5" fmla="*/ 1107558 h 3441405"/>
              <a:gd name="connsiteX6" fmla="*/ 5699051 w 5823098"/>
              <a:gd name="connsiteY6" fmla="*/ 2425996 h 3441405"/>
              <a:gd name="connsiteX7" fmla="*/ 5784112 w 5823098"/>
              <a:gd name="connsiteY7" fmla="*/ 3287233 h 3441405"/>
              <a:gd name="connsiteX8" fmla="*/ 5794744 w 5823098"/>
              <a:gd name="connsiteY8" fmla="*/ 3351028 h 3441405"/>
              <a:gd name="connsiteX9" fmla="*/ 5805377 w 5823098"/>
              <a:gd name="connsiteY9" fmla="*/ 3351028 h 3441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23098" h="3441405">
                <a:moveTo>
                  <a:pt x="0" y="3265968"/>
                </a:moveTo>
                <a:cubicBezTo>
                  <a:pt x="57593" y="2760921"/>
                  <a:pt x="115186" y="2255875"/>
                  <a:pt x="318977" y="1819940"/>
                </a:cubicBezTo>
                <a:cubicBezTo>
                  <a:pt x="522768" y="1384005"/>
                  <a:pt x="825795" y="944525"/>
                  <a:pt x="1222744" y="650358"/>
                </a:cubicBezTo>
                <a:cubicBezTo>
                  <a:pt x="1619693" y="356191"/>
                  <a:pt x="2223977" y="109870"/>
                  <a:pt x="2700670" y="54935"/>
                </a:cubicBezTo>
                <a:cubicBezTo>
                  <a:pt x="3177363" y="0"/>
                  <a:pt x="3693043" y="145312"/>
                  <a:pt x="4082903" y="320749"/>
                </a:cubicBezTo>
                <a:cubicBezTo>
                  <a:pt x="4472764" y="496186"/>
                  <a:pt x="4770475" y="756684"/>
                  <a:pt x="5039833" y="1107558"/>
                </a:cubicBezTo>
                <a:cubicBezTo>
                  <a:pt x="5309191" y="1458432"/>
                  <a:pt x="5575005" y="2062717"/>
                  <a:pt x="5699051" y="2425996"/>
                </a:cubicBezTo>
                <a:cubicBezTo>
                  <a:pt x="5823098" y="2789275"/>
                  <a:pt x="5768163" y="3133061"/>
                  <a:pt x="5784112" y="3287233"/>
                </a:cubicBezTo>
                <a:cubicBezTo>
                  <a:pt x="5800061" y="3441405"/>
                  <a:pt x="5791200" y="3340396"/>
                  <a:pt x="5794744" y="3351028"/>
                </a:cubicBezTo>
                <a:cubicBezTo>
                  <a:pt x="5798288" y="3361660"/>
                  <a:pt x="5801832" y="3356344"/>
                  <a:pt x="5805377" y="3351028"/>
                </a:cubicBezTo>
              </a:path>
            </a:pathLst>
          </a:custGeom>
          <a:ln w="28575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2657496">
            <a:off x="2619157" y="2512831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 rot="1438027">
            <a:off x="1789813" y="3778103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4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25" t="79364" r="74592" b="3914"/>
          <a:stretch>
            <a:fillRect/>
          </a:stretch>
        </p:blipFill>
        <p:spPr bwMode="auto">
          <a:xfrm>
            <a:off x="1446028" y="5273749"/>
            <a:ext cx="327445" cy="882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1871" t="84257" r="74619" b="6346"/>
          <a:stretch>
            <a:fillRect/>
          </a:stretch>
        </p:blipFill>
        <p:spPr bwMode="auto">
          <a:xfrm rot="4025146">
            <a:off x="3998717" y="1897118"/>
            <a:ext cx="337836" cy="5222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4054" t="67435" b="-1511"/>
          <a:stretch>
            <a:fillRect/>
          </a:stretch>
        </p:blipFill>
        <p:spPr bwMode="auto">
          <a:xfrm rot="4940344">
            <a:off x="4710889" y="1679077"/>
            <a:ext cx="244798" cy="38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Рисунок 3" descr="ciklogr"/>
          <p:cNvPicPr>
            <a:picLocks noChangeAspect="1" noChangeArrowheads="1"/>
          </p:cNvPicPr>
          <p:nvPr/>
        </p:nvPicPr>
        <p:blipFill>
          <a:blip r:embed="rId3"/>
          <a:srcRect l="22517" t="93808" r="75569" b="3914"/>
          <a:stretch>
            <a:fillRect/>
          </a:stretch>
        </p:blipFill>
        <p:spPr bwMode="auto">
          <a:xfrm rot="14855305">
            <a:off x="4388003" y="1895955"/>
            <a:ext cx="321103" cy="220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66035"/>
          <a:stretch>
            <a:fillRect/>
          </a:stretch>
        </p:blipFill>
        <p:spPr bwMode="auto">
          <a:xfrm rot="20620993">
            <a:off x="5470796" y="2066139"/>
            <a:ext cx="535450" cy="382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6635262" y="1909959"/>
            <a:ext cx="535450" cy="1125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7344100" y="2767650"/>
            <a:ext cx="535450" cy="1125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 rot="833357">
            <a:off x="7982054" y="4192412"/>
            <a:ext cx="535450" cy="11254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56249" t="66647"/>
          <a:stretch>
            <a:fillRect/>
          </a:stretch>
        </p:blipFill>
        <p:spPr bwMode="auto">
          <a:xfrm rot="6050388">
            <a:off x="8320782" y="5952624"/>
            <a:ext cx="234263" cy="375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2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 rot="5400000">
            <a:off x="8989785" y="5593690"/>
            <a:ext cx="188975" cy="910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6" name="Прямая со стрелкой 35"/>
          <p:cNvCxnSpPr/>
          <p:nvPr/>
        </p:nvCxnSpPr>
        <p:spPr>
          <a:xfrm>
            <a:off x="5103628" y="2052084"/>
            <a:ext cx="0" cy="4061637"/>
          </a:xfrm>
          <a:prstGeom prst="straightConnector1">
            <a:avLst/>
          </a:prstGeom>
          <a:ln w="28575">
            <a:headEnd type="stealth" w="med" len="med"/>
            <a:tailEnd type="stealth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TextBox 68"/>
          <p:cNvSpPr txBox="1">
            <a:spLocks noChangeArrowheads="1"/>
          </p:cNvSpPr>
          <p:nvPr/>
        </p:nvSpPr>
        <p:spPr bwMode="auto">
          <a:xfrm>
            <a:off x="3349256" y="3737868"/>
            <a:ext cx="1833204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Фактическая высота выведения</a:t>
            </a:r>
            <a:endParaRPr lang="ru-RU" altLang="ru-RU" sz="1600" b="1" dirty="0"/>
          </a:p>
        </p:txBody>
      </p:sp>
      <p:sp>
        <p:nvSpPr>
          <p:cNvPr id="39" name="TextBox 68"/>
          <p:cNvSpPr txBox="1">
            <a:spLocks noChangeArrowheads="1"/>
          </p:cNvSpPr>
          <p:nvPr/>
        </p:nvSpPr>
        <p:spPr bwMode="auto">
          <a:xfrm>
            <a:off x="5773477" y="750119"/>
            <a:ext cx="3232299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Запуск программы измерения параметров по сигналу отделения от РН</a:t>
            </a:r>
            <a:endParaRPr lang="ru-RU" altLang="ru-RU" sz="1600" b="1" dirty="0"/>
          </a:p>
        </p:txBody>
      </p:sp>
      <p:cxnSp>
        <p:nvCxnSpPr>
          <p:cNvPr id="40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5943600" y="1743741"/>
            <a:ext cx="489098" cy="180752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43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7106091" y="2254102"/>
            <a:ext cx="1112876" cy="386317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45" name="TextBox 68"/>
          <p:cNvSpPr txBox="1">
            <a:spLocks noChangeArrowheads="1"/>
          </p:cNvSpPr>
          <p:nvPr/>
        </p:nvSpPr>
        <p:spPr bwMode="auto">
          <a:xfrm>
            <a:off x="8027579" y="1972862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Первый забор воздуха</a:t>
            </a:r>
            <a:endParaRPr lang="ru-RU" altLang="ru-RU" sz="1600" b="1" dirty="0"/>
          </a:p>
        </p:txBody>
      </p:sp>
      <p:cxnSp>
        <p:nvCxnSpPr>
          <p:cNvPr id="46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7839737" y="3306725"/>
            <a:ext cx="1112876" cy="386317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47" name="TextBox 68"/>
          <p:cNvSpPr txBox="1">
            <a:spLocks noChangeArrowheads="1"/>
          </p:cNvSpPr>
          <p:nvPr/>
        </p:nvSpPr>
        <p:spPr bwMode="auto">
          <a:xfrm>
            <a:off x="8761225" y="3025485"/>
            <a:ext cx="3232299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Обнаружение СО,</a:t>
            </a:r>
          </a:p>
          <a:p>
            <a:pPr algn="ctr"/>
            <a:r>
              <a:rPr lang="ru-RU" altLang="ru-RU" sz="2000" b="1" dirty="0" smtClean="0"/>
              <a:t>забор воздуха</a:t>
            </a:r>
            <a:endParaRPr lang="ru-RU" altLang="ru-RU" sz="1600" b="1" dirty="0"/>
          </a:p>
        </p:txBody>
      </p:sp>
      <p:cxnSp>
        <p:nvCxnSpPr>
          <p:cNvPr id="48" name="Прямая соединительная линия 66"/>
          <p:cNvCxnSpPr>
            <a:cxnSpLocks noChangeShapeType="1"/>
          </p:cNvCxnSpPr>
          <p:nvPr/>
        </p:nvCxnSpPr>
        <p:spPr bwMode="auto">
          <a:xfrm flipV="1">
            <a:off x="8410353" y="4582633"/>
            <a:ext cx="701749" cy="425302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sp>
        <p:nvSpPr>
          <p:cNvPr id="49" name="TextBox 68"/>
          <p:cNvSpPr txBox="1">
            <a:spLocks noChangeArrowheads="1"/>
          </p:cNvSpPr>
          <p:nvPr/>
        </p:nvSpPr>
        <p:spPr bwMode="auto">
          <a:xfrm>
            <a:off x="8814388" y="4258862"/>
            <a:ext cx="323229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Третий забор воздуха</a:t>
            </a:r>
            <a:endParaRPr lang="ru-RU" altLang="ru-RU" sz="1600" b="1" dirty="0"/>
          </a:p>
        </p:txBody>
      </p:sp>
      <p:sp>
        <p:nvSpPr>
          <p:cNvPr id="54" name="TextBox 68"/>
          <p:cNvSpPr txBox="1">
            <a:spLocks noChangeArrowheads="1"/>
          </p:cNvSpPr>
          <p:nvPr/>
        </p:nvSpPr>
        <p:spPr bwMode="auto">
          <a:xfrm>
            <a:off x="159489" y="3099913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Выведение</a:t>
            </a:r>
            <a:endParaRPr lang="ru-RU" altLang="ru-RU" sz="1600" b="1" dirty="0"/>
          </a:p>
        </p:txBody>
      </p:sp>
      <p:sp>
        <p:nvSpPr>
          <p:cNvPr id="56" name="TextBox 68"/>
          <p:cNvSpPr txBox="1">
            <a:spLocks noChangeArrowheads="1"/>
          </p:cNvSpPr>
          <p:nvPr/>
        </p:nvSpPr>
        <p:spPr bwMode="auto">
          <a:xfrm>
            <a:off x="1594885" y="1419971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Отделение от РН</a:t>
            </a:r>
            <a:endParaRPr lang="ru-RU" altLang="ru-RU" sz="1600" b="1" dirty="0"/>
          </a:p>
        </p:txBody>
      </p:sp>
      <p:cxnSp>
        <p:nvCxnSpPr>
          <p:cNvPr id="57" name="Прямая соединительная линия 66"/>
          <p:cNvCxnSpPr>
            <a:cxnSpLocks noChangeShapeType="1"/>
          </p:cNvCxnSpPr>
          <p:nvPr/>
        </p:nvCxnSpPr>
        <p:spPr bwMode="auto">
          <a:xfrm>
            <a:off x="3732028" y="1701209"/>
            <a:ext cx="627321" cy="180754"/>
          </a:xfrm>
          <a:prstGeom prst="line">
            <a:avLst/>
          </a:prstGeom>
          <a:noFill/>
          <a:ln w="6350" algn="ctr">
            <a:solidFill>
              <a:schemeClr val="tx1"/>
            </a:solidFill>
            <a:round/>
            <a:headEnd/>
            <a:tailEnd/>
          </a:ln>
        </p:spPr>
      </p:cxnSp>
      <p:pic>
        <p:nvPicPr>
          <p:cNvPr id="62" name="Picture 5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16370" t="-13641" r="1726" b="32775"/>
          <a:stretch>
            <a:fillRect/>
          </a:stretch>
        </p:blipFill>
        <p:spPr bwMode="auto">
          <a:xfrm rot="20393658">
            <a:off x="5410203" y="875977"/>
            <a:ext cx="254944" cy="12277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3" name="TextBox 68"/>
          <p:cNvSpPr txBox="1">
            <a:spLocks noChangeArrowheads="1"/>
          </p:cNvSpPr>
          <p:nvPr/>
        </p:nvSpPr>
        <p:spPr bwMode="auto">
          <a:xfrm>
            <a:off x="8782493" y="5566667"/>
            <a:ext cx="232853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ru-RU" altLang="ru-RU" sz="2000" b="1" dirty="0" smtClean="0"/>
              <a:t>Посадка</a:t>
            </a:r>
            <a:endParaRPr lang="ru-RU" altLang="ru-RU" sz="1600" b="1" dirty="0"/>
          </a:p>
        </p:txBody>
      </p:sp>
    </p:spTree>
    <p:extLst>
      <p:ext uri="{BB962C8B-B14F-4D97-AF65-F5344CB8AC3E}">
        <p14:creationId xmlns:p14="http://schemas.microsoft.com/office/powerpoint/2010/main" val="3544418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7" grpId="0"/>
      <p:bldP spid="39" grpId="0"/>
      <p:bldP spid="45" grpId="0"/>
      <p:bldP spid="47" grpId="0"/>
      <p:bldP spid="49" grpId="0"/>
      <p:bldP spid="54" grpId="0"/>
      <p:bldP spid="56" grpId="0"/>
      <p:bldP spid="6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26706" y="675535"/>
            <a:ext cx="9366250" cy="828232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u-RU" b="1" dirty="0" smtClean="0"/>
              <a:t>Возможные нештатные ситуации и способы их нейтрализации</a:t>
            </a:r>
            <a:endParaRPr lang="ru-RU" b="1" dirty="0"/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8193" y="1"/>
            <a:ext cx="1263807" cy="1148316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11" name="Picture 8" descr="F:\cansat\logo_rsc_energia_1-01.png"/>
          <p:cNvPicPr>
            <a:picLocks noChangeAspect="1" noChangeArrowheads="1"/>
          </p:cNvPicPr>
          <p:nvPr/>
        </p:nvPicPr>
        <p:blipFill>
          <a:blip r:embed="rId3"/>
          <a:srcRect l="25868" t="31798" r="26639" b="24746"/>
          <a:stretch>
            <a:fillRect/>
          </a:stretch>
        </p:blipFill>
        <p:spPr bwMode="auto">
          <a:xfrm>
            <a:off x="0" y="0"/>
            <a:ext cx="2030819" cy="683267"/>
          </a:xfrm>
          <a:prstGeom prst="rect">
            <a:avLst/>
          </a:prstGeom>
          <a:noFill/>
        </p:spPr>
      </p:pic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496931"/>
              </p:ext>
            </p:extLst>
          </p:nvPr>
        </p:nvGraphicFramePr>
        <p:xfrm>
          <a:off x="344385" y="1815729"/>
          <a:ext cx="11507190" cy="48716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06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6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00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327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973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49898"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u="none" strike="noStrike" dirty="0">
                          <a:effectLst/>
                        </a:rPr>
                        <a:t>№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Внештатная ситуация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Последствия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Выход из внештатной ситуации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b="1" u="none" strike="noStrike" dirty="0">
                          <a:effectLst/>
                        </a:rPr>
                        <a:t>Способы предотвращения</a:t>
                      </a:r>
                      <a:endParaRPr lang="ru-RU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221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1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Потеря питания аппарата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Полное или частичное невыполнение миссий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нет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Использование </a:t>
                      </a:r>
                      <a:r>
                        <a:rPr lang="ru-RU" sz="1400" u="none" strike="noStrike" dirty="0" smtClean="0">
                          <a:effectLst/>
                        </a:rPr>
                        <a:t>аккумуляторов</a:t>
                      </a:r>
                      <a:r>
                        <a:rPr lang="ru-RU" sz="1400" u="none" strike="noStrike" dirty="0">
                          <a:effectLst/>
                        </a:rPr>
                        <a:t>, </a:t>
                      </a:r>
                      <a:r>
                        <a:rPr lang="ru-RU" sz="1400" u="none" strike="noStrike" dirty="0" smtClean="0">
                          <a:effectLst/>
                        </a:rPr>
                        <a:t>заряд </a:t>
                      </a:r>
                      <a:r>
                        <a:rPr lang="ru-RU" sz="1400" u="none" strike="noStrike" dirty="0">
                          <a:effectLst/>
                        </a:rPr>
                        <a:t>которых проверяем перед стартом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816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Нераскрытие парашюта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Потеря аппарата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нет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u="none" strike="noStrike" dirty="0" smtClean="0">
                          <a:effectLst/>
                        </a:rPr>
                        <a:t>Правильный расчет парашюта</a:t>
                      </a:r>
                      <a:endParaRPr lang="ru-RU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640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u="none" strike="noStrike" dirty="0" smtClean="0">
                          <a:effectLst/>
                        </a:rPr>
                        <a:t>Качественное изготовление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9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u="none" strike="noStrike" dirty="0" smtClean="0">
                          <a:effectLst/>
                        </a:rPr>
                        <a:t>Грамотная укладка парашюта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90998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Отказ датчиков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Частичная или полная потеря телеметрии и частичное невыполнение миссии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Обнаружение неработоспособности датчика и дальнейшее исключение его показаний при реализации миссии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 dirty="0">
                          <a:effectLst/>
                        </a:rPr>
                        <a:t>Использование второго комплекта </a:t>
                      </a:r>
                      <a:r>
                        <a:rPr lang="ru-RU" sz="1400" u="none" strike="noStrike" dirty="0" smtClean="0">
                          <a:effectLst/>
                        </a:rPr>
                        <a:t>датчиков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2816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Отказ двигателя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Частичное невыполнение миссии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Программное отключение двигателя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Грамотная сборка механики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281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Использование</a:t>
                      </a:r>
                      <a:r>
                        <a:rPr lang="ru-RU" sz="1400" b="0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отдельного двигателя для каждого поршня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Правильный подбор </a:t>
                      </a:r>
                      <a:r>
                        <a:rPr lang="ru-RU" sz="1400" u="none" strike="noStrike" dirty="0" smtClean="0">
                          <a:effectLst/>
                        </a:rPr>
                        <a:t>аккумулятора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2287"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Отказ радиомодуля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Потеря телеметрии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Использование SD носителя для резервного копирования данных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Проверка радиомодуля на земле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2816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Грамотная сборка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631"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>
                          <a:effectLst/>
                        </a:rPr>
                        <a:t>6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Ошибка в определении </a:t>
                      </a:r>
                      <a:r>
                        <a:rPr lang="ru-RU" sz="1400" u="none" strike="noStrike" dirty="0" smtClean="0">
                          <a:effectLst/>
                        </a:rPr>
                        <a:t>момента</a:t>
                      </a:r>
                      <a:r>
                        <a:rPr lang="ru-RU" sz="1400" u="none" strike="noStrike" baseline="0" dirty="0" smtClean="0">
                          <a:effectLst/>
                        </a:rPr>
                        <a:t> </a:t>
                      </a:r>
                      <a:r>
                        <a:rPr lang="ru-RU" sz="1400" u="none" strike="noStrike" dirty="0" smtClean="0">
                          <a:effectLst/>
                        </a:rPr>
                        <a:t>отделения </a:t>
                      </a:r>
                      <a:r>
                        <a:rPr lang="ru-RU" sz="1400" u="none" strike="noStrike" dirty="0">
                          <a:effectLst/>
                        </a:rPr>
                        <a:t>от ракеты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ru-RU" sz="1400" u="none" strike="noStrike">
                          <a:effectLst/>
                        </a:rPr>
                        <a:t>Полное или частичное невыполнение миссий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 smtClean="0">
                          <a:effectLst/>
                        </a:rPr>
                        <a:t>Использование</a:t>
                      </a:r>
                      <a:r>
                        <a:rPr lang="ru-RU" sz="1400" u="none" strike="noStrike" baseline="0" dirty="0" smtClean="0">
                          <a:effectLst/>
                        </a:rPr>
                        <a:t> трех </a:t>
                      </a:r>
                      <a:r>
                        <a:rPr lang="ru-RU" sz="1400" u="none" strike="noStrike" dirty="0" smtClean="0">
                          <a:effectLst/>
                        </a:rPr>
                        <a:t>датчиков </a:t>
                      </a:r>
                      <a:r>
                        <a:rPr lang="ru-RU" sz="1400" u="none" strike="noStrike" dirty="0">
                          <a:effectLst/>
                        </a:rPr>
                        <a:t>отделения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Тестовая отладка при испытаниях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772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u="none" strike="noStrike" dirty="0">
                          <a:effectLst/>
                        </a:rPr>
                        <a:t>Работа по принципу "два из трех"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8510" marR="8510" marT="851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0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48°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Дуга 4"/>
          <p:cNvSpPr/>
          <p:nvPr/>
        </p:nvSpPr>
        <p:spPr>
          <a:xfrm>
            <a:off x="2778034" y="2847703"/>
            <a:ext cx="914400" cy="914400"/>
          </a:xfrm>
          <a:prstGeom prst="arc">
            <a:avLst/>
          </a:prstGeom>
          <a:ln>
            <a:solidFill>
              <a:srgbClr val="A4C2F4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775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2737</TotalTime>
  <Words>203</Words>
  <Application>Microsoft Office PowerPoint</Application>
  <PresentationFormat>Широкоэкранный</PresentationFormat>
  <Paragraphs>62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7" baseType="lpstr">
      <vt:lpstr>Arial</vt:lpstr>
      <vt:lpstr>Calibri</vt:lpstr>
      <vt:lpstr>Тема Office</vt:lpstr>
      <vt:lpstr>Программа полета</vt:lpstr>
      <vt:lpstr>Программа полета</vt:lpstr>
      <vt:lpstr>Возможные нештатные ситуации и способы их нейтрализации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CanSat</dc:title>
  <dc:creator>Евгений Р</dc:creator>
  <cp:lastModifiedBy>Asus</cp:lastModifiedBy>
  <cp:revision>162</cp:revision>
  <dcterms:created xsi:type="dcterms:W3CDTF">2016-01-13T12:18:05Z</dcterms:created>
  <dcterms:modified xsi:type="dcterms:W3CDTF">2024-12-07T14:15:51Z</dcterms:modified>
</cp:coreProperties>
</file>

<file path=docProps/thumbnail.jpeg>
</file>